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64" r:id="rId5"/>
    <p:sldId id="260" r:id="rId6"/>
    <p:sldId id="261" r:id="rId7"/>
    <p:sldId id="265" r:id="rId8"/>
    <p:sldId id="266" r:id="rId9"/>
    <p:sldId id="267" r:id="rId10"/>
    <p:sldId id="268" r:id="rId11"/>
    <p:sldId id="269" r:id="rId12"/>
    <p:sldId id="270" r:id="rId13"/>
    <p:sldId id="271" r:id="rId14"/>
    <p:sldId id="272" r:id="rId15"/>
    <p:sldId id="262" r:id="rId16"/>
    <p:sldId id="263" r:id="rId17"/>
    <p:sldId id="273" r:id="rId18"/>
    <p:sldId id="274" r:id="rId19"/>
    <p:sldId id="275" r:id="rId20"/>
    <p:sldId id="276" r:id="rId2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556"/>
    <p:restoredTop sz="95748"/>
  </p:normalViewPr>
  <p:slideViewPr>
    <p:cSldViewPr snapToGrid="0" snapToObjects="1">
      <p:cViewPr varScale="1">
        <p:scale>
          <a:sx n="56" d="100"/>
          <a:sy n="56" d="100"/>
        </p:scale>
        <p:origin x="-120" y="13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46534" y="3085765"/>
            <a:ext cx="11262866" cy="330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1191" y="1020431"/>
            <a:ext cx="10993549" cy="1475013"/>
          </a:xfrm>
          <a:effectLst/>
        </p:spPr>
        <p:txBody>
          <a:bodyPr anchor="b">
            <a:normAutofit/>
          </a:bodyPr>
          <a:lstStyle>
            <a:lvl1pPr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81194" y="2495445"/>
            <a:ext cx="10993546" cy="590321"/>
          </a:xfrm>
        </p:spPr>
        <p:txBody>
          <a:bodyPr anchor="t">
            <a:normAutofit/>
          </a:bodyPr>
          <a:lstStyle>
            <a:lvl1pPr marL="0" indent="0" algn="l">
              <a:buNone/>
              <a:defRPr sz="1600" cap="all">
                <a:solidFill>
                  <a:schemeClr val="accent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605951" y="5956137"/>
            <a:ext cx="284480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7/25/20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81192" y="5951811"/>
            <a:ext cx="691721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1644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192" y="2180496"/>
            <a:ext cx="11029615" cy="367830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7/25/20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52508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7817" y="5141974"/>
            <a:ext cx="11290860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3043910"/>
            <a:ext cx="11029615" cy="1497507"/>
          </a:xfrm>
        </p:spPr>
        <p:txBody>
          <a:bodyPr anchor="b">
            <a:normAutofit/>
          </a:bodyPr>
          <a:lstStyle>
            <a:lvl1pPr algn="l">
              <a:defRPr sz="3600" b="0" cap="all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4541417"/>
            <a:ext cx="11029615" cy="600556"/>
          </a:xfrm>
        </p:spPr>
        <p:txBody>
          <a:bodyPr anchor="t">
            <a:normAutofit/>
          </a:bodyPr>
          <a:lstStyle>
            <a:lvl1pPr marL="0" indent="0" algn="l">
              <a:buNone/>
              <a:defRPr sz="1800" cap="all">
                <a:solidFill>
                  <a:schemeClr val="accent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7/25/20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81193" y="2228003"/>
            <a:ext cx="5422390" cy="363304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8417" y="2228003"/>
            <a:ext cx="5422392" cy="363304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7/25/20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7219" y="2250892"/>
            <a:ext cx="5087075" cy="536005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1194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3735" y="2250892"/>
            <a:ext cx="5087073" cy="553373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709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7/25/20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0683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75894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7/25/20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7/25/20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ChangeAspect="1"/>
          </p:cNvSpPr>
          <p:nvPr/>
        </p:nvSpPr>
        <p:spPr>
          <a:xfrm>
            <a:off x="447817" y="5141973"/>
            <a:ext cx="11298200" cy="127470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5262296"/>
            <a:ext cx="4909445" cy="689514"/>
          </a:xfrm>
        </p:spPr>
        <p:txBody>
          <a:bodyPr anchor="ctr"/>
          <a:lstStyle>
            <a:lvl1pPr algn="l">
              <a:defRPr sz="2000" b="0"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7816" y="601200"/>
            <a:ext cx="11292840" cy="4204800"/>
          </a:xfrm>
        </p:spPr>
        <p:txBody>
          <a:bodyPr anchor="ctr">
            <a:normAutofit/>
          </a:bodyPr>
          <a:lstStyle>
            <a:lvl1pPr>
              <a:defRPr sz="2000">
                <a:solidFill>
                  <a:schemeClr val="tx2"/>
                </a:solidFill>
              </a:defRPr>
            </a:lvl1pPr>
            <a:lvl2pPr>
              <a:defRPr sz="18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400">
                <a:solidFill>
                  <a:schemeClr val="tx2"/>
                </a:solidFill>
              </a:defRPr>
            </a:lvl5pPr>
            <a:lvl6pPr>
              <a:defRPr sz="1400">
                <a:solidFill>
                  <a:schemeClr val="tx2"/>
                </a:solidFill>
              </a:defRPr>
            </a:lvl6pPr>
            <a:lvl7pPr>
              <a:defRPr sz="1400">
                <a:solidFill>
                  <a:schemeClr val="tx2"/>
                </a:solidFill>
              </a:defRPr>
            </a:lvl7pPr>
            <a:lvl8pPr>
              <a:defRPr sz="1400">
                <a:solidFill>
                  <a:schemeClr val="tx2"/>
                </a:solidFill>
              </a:defRPr>
            </a:lvl8pPr>
            <a:lvl9pPr>
              <a:defRPr sz="1400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40823" y="5262296"/>
            <a:ext cx="5869987" cy="689515"/>
          </a:xfrm>
        </p:spPr>
        <p:txBody>
          <a:bodyPr anchor="ctr">
            <a:normAutofit/>
          </a:bodyPr>
          <a:lstStyle>
            <a:lvl1pPr marL="0" indent="0" algn="r">
              <a:buNone/>
              <a:defRPr sz="1100">
                <a:solidFill>
                  <a:schemeClr val="bg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7/25/20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4693389"/>
            <a:ext cx="11029616" cy="566738"/>
          </a:xfrm>
        </p:spPr>
        <p:txBody>
          <a:bodyPr anchor="b">
            <a:normAutofit/>
          </a:bodyPr>
          <a:lstStyle>
            <a:lvl1pPr algn="l">
              <a:defRPr sz="2400" b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47817" y="599725"/>
            <a:ext cx="11290859" cy="355725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1192" y="5260127"/>
            <a:ext cx="11029617" cy="598671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7/25/20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7/25/20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8839201" y="599725"/>
            <a:ext cx="2906817" cy="58169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1" y="675726"/>
            <a:ext cx="2004164" cy="5183073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4923" y="675726"/>
            <a:ext cx="7896279" cy="5183073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93673" y="5956137"/>
            <a:ext cx="1328141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7/25/20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74923" y="5951811"/>
            <a:ext cx="7896279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46615" y="5956137"/>
            <a:ext cx="1164195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81192" y="705124"/>
            <a:ext cx="11029616" cy="118955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2336003"/>
            <a:ext cx="11029616" cy="35227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05951" y="5956137"/>
            <a:ext cx="2844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7/25/20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81192" y="5951811"/>
            <a:ext cx="69172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>
                <a:solidFill>
                  <a:schemeClr val="accent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58300" y="5956137"/>
            <a:ext cx="10525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457200" rtl="0" eaLnBrk="1" latinLnBrk="0" hangingPunct="1">
        <a:spcBef>
          <a:spcPct val="0"/>
        </a:spcBef>
        <a:buNone/>
        <a:defRPr sz="2800" b="0" kern="1200" cap="all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06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800" kern="1200">
          <a:solidFill>
            <a:schemeClr val="tx2"/>
          </a:solidFill>
          <a:latin typeface="+mn-lt"/>
          <a:ea typeface="+mn-ea"/>
          <a:cs typeface="+mn-cs"/>
        </a:defRPr>
      </a:lvl1pPr>
      <a:lvl2pPr marL="630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600" kern="1200">
          <a:solidFill>
            <a:schemeClr val="tx2"/>
          </a:solidFill>
          <a:latin typeface="+mn-lt"/>
          <a:ea typeface="+mn-ea"/>
          <a:cs typeface="+mn-cs"/>
        </a:defRPr>
      </a:lvl2pPr>
      <a:lvl3pPr marL="90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400" kern="1200">
          <a:solidFill>
            <a:schemeClr val="tx2"/>
          </a:solidFill>
          <a:latin typeface="+mn-lt"/>
          <a:ea typeface="+mn-ea"/>
          <a:cs typeface="+mn-cs"/>
        </a:defRPr>
      </a:lvl3pPr>
      <a:lvl4pPr marL="124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4pPr>
      <a:lvl5pPr marL="160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5pPr>
      <a:lvl6pPr marL="19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2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5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tiff"/><Relationship Id="rId2" Type="http://schemas.openxmlformats.org/officeDocument/2006/relationships/hyperlink" Target="https://covidtracking.com/data/us-daily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hyperlink" Target="https://covidtracking.com/data/download" TargetMode="Externa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49BB84-726A-9543-809D-F9505DE8F51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Covid-19 Forecasts: US and Arizona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A7AE75C-796E-8044-9E63-16E34A120B2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Exploratory data analysis by Daniel </a:t>
            </a:r>
            <a:r>
              <a:rPr lang="en-US" dirty="0" err="1"/>
              <a:t>clark</a:t>
            </a:r>
            <a:r>
              <a:rPr lang="en-US" dirty="0"/>
              <a:t> and </a:t>
            </a:r>
            <a:r>
              <a:rPr lang="en-US" dirty="0" err="1"/>
              <a:t>gavin</a:t>
            </a:r>
            <a:r>
              <a:rPr lang="en-US" dirty="0"/>
              <a:t> </a:t>
            </a:r>
            <a:r>
              <a:rPr lang="en-US" dirty="0" err="1"/>
              <a:t>hudgeons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22634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B240E4-2210-1D4A-AAC2-E1D3B9B1F1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 source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7C264B-DA9B-BE48-ADE3-908D489C74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3" y="2718161"/>
            <a:ext cx="5047447" cy="3140638"/>
          </a:xfrm>
        </p:spPr>
        <p:txBody>
          <a:bodyPr/>
          <a:lstStyle/>
          <a:p>
            <a:r>
              <a:rPr lang="en-US" dirty="0"/>
              <a:t>Sourced from </a:t>
            </a:r>
            <a:r>
              <a:rPr lang="en-US" dirty="0">
                <a:hlinkClick r:id="rId2"/>
              </a:rPr>
              <a:t>COVID Tracking Project </a:t>
            </a:r>
            <a:r>
              <a:rPr lang="en-US" dirty="0"/>
              <a:t>that covers US and Statewide cases</a:t>
            </a:r>
          </a:p>
          <a:p>
            <a:r>
              <a:rPr lang="en-US" dirty="0"/>
              <a:t>Arizona State-wide Data and U.S. National Data</a:t>
            </a:r>
          </a:p>
          <a:p>
            <a:r>
              <a:rPr lang="en-US" dirty="0"/>
              <a:t>Date Range: 3/4/2020 – 7/21/2020</a:t>
            </a:r>
          </a:p>
          <a:p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7514DAA-8A88-694F-B689-2B3AC8B586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1166" y="3092237"/>
            <a:ext cx="4557116" cy="23924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15248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10229B-951E-2A4D-836B-49179BDD0E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 &amp; AZ Data detail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070ACA-5114-9F42-BEE8-212115608D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3" y="2180496"/>
            <a:ext cx="5657048" cy="3678303"/>
          </a:xfrm>
        </p:spPr>
        <p:txBody>
          <a:bodyPr/>
          <a:lstStyle/>
          <a:p>
            <a:r>
              <a:rPr lang="en-US" dirty="0"/>
              <a:t>Key Features: Date, New Deaths per Day, New Hospitalizations Per Day, New Positive Tests Per Day, New Negative Tests Per Day, Total Test Results Per Day, and Positive Percentage*</a:t>
            </a:r>
          </a:p>
          <a:p>
            <a:r>
              <a:rPr lang="en-US" dirty="0"/>
              <a:t>US Daily dataset: 140 Rows,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CDE8CE9-B6C8-4349-8CA7-9278292C0A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59429" y="2022801"/>
            <a:ext cx="3182474" cy="234126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A8FF832-651C-844B-A0CF-D9DAEA93CC79}"/>
              </a:ext>
            </a:extLst>
          </p:cNvPr>
          <p:cNvSpPr txBox="1"/>
          <p:nvPr/>
        </p:nvSpPr>
        <p:spPr>
          <a:xfrm>
            <a:off x="6735489" y="2086774"/>
            <a:ext cx="18252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US Daily Deaths:  Mar. 4 – Jul 21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3076DDD-5A08-B845-815F-CF74E258CC90}"/>
              </a:ext>
            </a:extLst>
          </p:cNvPr>
          <p:cNvSpPr txBox="1"/>
          <p:nvPr/>
        </p:nvSpPr>
        <p:spPr>
          <a:xfrm>
            <a:off x="325120" y="6323337"/>
            <a:ext cx="69620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* Positive Percentage reflects the percent of tests that come out positive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374C4D2-1F75-E54E-B3D5-667A7BA197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59428" y="4255879"/>
            <a:ext cx="3182475" cy="2341266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942BC6D-264A-904E-9971-2E2F35E020C7}"/>
              </a:ext>
            </a:extLst>
          </p:cNvPr>
          <p:cNvSpPr txBox="1"/>
          <p:nvPr/>
        </p:nvSpPr>
        <p:spPr>
          <a:xfrm>
            <a:off x="6553201" y="4552427"/>
            <a:ext cx="18252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AZ Daily Deaths: Mar. 4 – Jul. 17</a:t>
            </a:r>
          </a:p>
        </p:txBody>
      </p:sp>
    </p:spTree>
    <p:extLst>
      <p:ext uri="{BB962C8B-B14F-4D97-AF65-F5344CB8AC3E}">
        <p14:creationId xmlns:p14="http://schemas.microsoft.com/office/powerpoint/2010/main" val="9179969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BF2149-35EC-BF46-9607-903602ED95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EDA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177D8BB-890D-C749-AF64-1498CD606B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6325" y="2013491"/>
            <a:ext cx="4871256" cy="344467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DC70D41-0CB8-494E-93EF-060CA3617C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2013490"/>
            <a:ext cx="4871258" cy="344467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0299684-A311-0941-9634-35C346AF62F8}"/>
              </a:ext>
            </a:extLst>
          </p:cNvPr>
          <p:cNvSpPr txBox="1"/>
          <p:nvPr/>
        </p:nvSpPr>
        <p:spPr>
          <a:xfrm>
            <a:off x="1977666" y="5755699"/>
            <a:ext cx="86563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Similar themes emerge with both the US and AZ data that positive cases and deaths are less reported on Sat-Mon. This may possibly explain any cyclic behavior with our findings. </a:t>
            </a:r>
          </a:p>
        </p:txBody>
      </p:sp>
    </p:spTree>
    <p:extLst>
      <p:ext uri="{BB962C8B-B14F-4D97-AF65-F5344CB8AC3E}">
        <p14:creationId xmlns:p14="http://schemas.microsoft.com/office/powerpoint/2010/main" val="7529749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F4C1AA-B15C-404F-96CC-6BBED7C0DF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 Stationarity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98378EF-9131-E449-9230-9BA108C7F7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315" y="2404015"/>
            <a:ext cx="3230881" cy="237687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178EC1D-96F8-754B-9E9D-1A10E806EEE2}"/>
              </a:ext>
            </a:extLst>
          </p:cNvPr>
          <p:cNvSpPr txBox="1"/>
          <p:nvPr/>
        </p:nvSpPr>
        <p:spPr>
          <a:xfrm>
            <a:off x="2072639" y="1947370"/>
            <a:ext cx="32308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US Daily Deaths:  Mar. 4 – Jul 21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DAE94A5-4AAE-A447-A53B-617CABD2C6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5262" y="2366708"/>
            <a:ext cx="3182475" cy="2341266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25D8A3EC-E6B4-6E44-B30A-80B772B5C2DE}"/>
              </a:ext>
            </a:extLst>
          </p:cNvPr>
          <p:cNvSpPr txBox="1"/>
          <p:nvPr/>
        </p:nvSpPr>
        <p:spPr>
          <a:xfrm>
            <a:off x="6929120" y="2034683"/>
            <a:ext cx="31824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AZ Daily Deaths: Mar. 4 – Jul. 17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BB96AEE-0454-EE46-BC25-A7E540AF07B7}"/>
              </a:ext>
            </a:extLst>
          </p:cNvPr>
          <p:cNvSpPr txBox="1"/>
          <p:nvPr/>
        </p:nvSpPr>
        <p:spPr>
          <a:xfrm>
            <a:off x="717316" y="4670667"/>
            <a:ext cx="1075736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We looked at the stationarity of our key features of interest across the US and Arizona</a:t>
            </a:r>
          </a:p>
          <a:p>
            <a:r>
              <a:rPr lang="en-US" dirty="0"/>
              <a:t>* Consistent Mean – All of our US and AZ charts show wandering behavior around the mean</a:t>
            </a:r>
          </a:p>
          <a:p>
            <a:r>
              <a:rPr lang="en-US" dirty="0"/>
              <a:t>* Constant Variance – As time went on, we saw dramatic spikes in our data day over day</a:t>
            </a:r>
          </a:p>
          <a:p>
            <a:r>
              <a:rPr lang="en-US" dirty="0"/>
              <a:t>* ACFs do not depend on time – We see through our autocorrelations that our ACFs change with time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D3956F91-F4BE-B74F-9053-683400E632B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48196" y="3141759"/>
            <a:ext cx="2288660" cy="139954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756E2A56-295B-C64C-B2DA-E9B19EDA4EB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16143" y="3075550"/>
            <a:ext cx="2182881" cy="1530433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43197E84-B228-5941-B0EE-7FED3CD262F6}"/>
              </a:ext>
            </a:extLst>
          </p:cNvPr>
          <p:cNvSpPr txBox="1"/>
          <p:nvPr/>
        </p:nvSpPr>
        <p:spPr>
          <a:xfrm>
            <a:off x="717315" y="6022029"/>
            <a:ext cx="64945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All of this is evidence against stationarity for all of our key features. </a:t>
            </a:r>
          </a:p>
        </p:txBody>
      </p:sp>
    </p:spTree>
    <p:extLst>
      <p:ext uri="{BB962C8B-B14F-4D97-AF65-F5344CB8AC3E}">
        <p14:creationId xmlns:p14="http://schemas.microsoft.com/office/powerpoint/2010/main" val="12166098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F9066F-8CC7-A74E-AD64-706DE0943A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Spectral densities and ACFs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F67B517-6697-D747-B2E4-85D9B064CF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52072" y="2222500"/>
            <a:ext cx="3340100" cy="2413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CC204B8-F7CA-1B41-8A86-DB202D9EB1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6110" y="2222500"/>
            <a:ext cx="3340100" cy="2413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48C676F-AB5D-9446-913A-64E02B8B2F40}"/>
              </a:ext>
            </a:extLst>
          </p:cNvPr>
          <p:cNvSpPr txBox="1"/>
          <p:nvPr/>
        </p:nvSpPr>
        <p:spPr>
          <a:xfrm>
            <a:off x="1418590" y="1853168"/>
            <a:ext cx="34509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US Daily Deaths - Spectral Density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F9367A6-E4E9-DE4B-AFA8-ED648C004EEE}"/>
              </a:ext>
            </a:extLst>
          </p:cNvPr>
          <p:cNvSpPr txBox="1"/>
          <p:nvPr/>
        </p:nvSpPr>
        <p:spPr>
          <a:xfrm>
            <a:off x="7188488" y="1876080"/>
            <a:ext cx="34509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AZ Daily Deaths - Spectral Density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F9E2EF4-0F7B-4647-B579-B45786F0C0A0}"/>
              </a:ext>
            </a:extLst>
          </p:cNvPr>
          <p:cNvSpPr txBox="1"/>
          <p:nvPr/>
        </p:nvSpPr>
        <p:spPr>
          <a:xfrm>
            <a:off x="1076960" y="4856480"/>
            <a:ext cx="1011936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Reviewing each Spectral Density, we can see a general spike at around .14 which indicates a 7 day cycle, as well as smaller spikes 0.27 and 0.43, which suggest that we may be getting lags for every 9 times and 13 days a month.</a:t>
            </a:r>
          </a:p>
          <a:p>
            <a:endParaRPr lang="en-US" dirty="0"/>
          </a:p>
          <a:p>
            <a:r>
              <a:rPr lang="en-US" dirty="0"/>
              <a:t>The ACFs are dampening with a oscillating behavior which suggests an AR2 model.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A835005-7395-9D4F-9143-AA7DE734045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07348" y="2774273"/>
            <a:ext cx="2288660" cy="139954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213B935-A920-DD41-9B70-305C55801AF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75295" y="2708064"/>
            <a:ext cx="2182881" cy="1530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6970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8F6D46-3AD3-454A-B278-292980D9E4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 Forecasts: Model 1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8FBC31D-F932-BD44-A957-68A50CBDCE33}"/>
              </a:ext>
            </a:extLst>
          </p:cNvPr>
          <p:cNvSpPr txBox="1"/>
          <p:nvPr/>
        </p:nvSpPr>
        <p:spPr>
          <a:xfrm>
            <a:off x="715617" y="2246243"/>
            <a:ext cx="618214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Model 1: Focusing on Deaths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BIC picks an ARMA (1,1) model with a s = 7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(1-.9B)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(1</a:t>
            </a:r>
            <a:r>
              <a:rPr lang="en-US" dirty="0">
                <a:latin typeface="Symbol" panose="05050102010706020507" pitchFamily="18" charset="2"/>
                <a:cs typeface="Times New Roman" panose="02020603050405020304" pitchFamily="18" charset="0"/>
              </a:rPr>
              <a:t>-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.6B) a</a:t>
            </a:r>
            <a:r>
              <a:rPr lang="en-US" baseline="-25000" dirty="0">
                <a:latin typeface="Symbol" panose="05050102010706020507" pitchFamily="18" charset="2"/>
                <a:cs typeface="Times New Roman" panose="02020603050405020304" pitchFamily="18" charset="0"/>
              </a:rPr>
              <a:t>t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baseline="-25000" dirty="0">
              <a:latin typeface="Symbol" panose="05050102010706020507" pitchFamily="18" charset="2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Absolute Reciprocal: 0.903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0610890-2682-D342-B4AF-4B6EDF1423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86531" y="7049131"/>
            <a:ext cx="3719138" cy="235781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5D0129B-25DC-D040-BD29-D24A497941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3327" y="4108955"/>
            <a:ext cx="4492487" cy="258498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C2A543A-DA9E-744D-AFAF-F33BB6E2BF9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66187" y="2071143"/>
            <a:ext cx="3886200" cy="462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65265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738441-3BD2-0F40-80FF-CF79817020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 Forecast: Model 2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E2EDBF1-AA46-1F44-AABE-D303BF10E8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35108" y="2554356"/>
            <a:ext cx="5102380" cy="323474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36FE61B-E860-9748-AE05-DAE921F91E42}"/>
              </a:ext>
            </a:extLst>
          </p:cNvPr>
          <p:cNvSpPr txBox="1"/>
          <p:nvPr/>
        </p:nvSpPr>
        <p:spPr>
          <a:xfrm>
            <a:off x="1013791" y="2266122"/>
            <a:ext cx="4694427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Assumed a Stationary Seasonality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AIC Picks an ARUMA (1,0,1) with an S of = 7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Factor Table: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A0C1C2B-4B6A-304B-86A6-A3CC76E86C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1192" y="3575948"/>
            <a:ext cx="4975701" cy="68160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227AB3F-E491-444D-AFEB-78CA057E83E7}"/>
              </a:ext>
            </a:extLst>
          </p:cNvPr>
          <p:cNvSpPr txBox="1"/>
          <p:nvPr/>
        </p:nvSpPr>
        <p:spPr>
          <a:xfrm>
            <a:off x="732517" y="4495585"/>
            <a:ext cx="49757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Provides a forecast that accounts for the seasonal week long trend to continue. </a:t>
            </a:r>
          </a:p>
        </p:txBody>
      </p:sp>
    </p:spTree>
    <p:extLst>
      <p:ext uri="{BB962C8B-B14F-4D97-AF65-F5344CB8AC3E}">
        <p14:creationId xmlns:p14="http://schemas.microsoft.com/office/powerpoint/2010/main" val="38411728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B03620-CE87-1347-BA65-0F39B0D26F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Model 2: Short Term and Long Term Window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FFAEA80-24B8-3E4E-A9E7-7DF48FA9C6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2817" y="2439487"/>
            <a:ext cx="4247903" cy="270255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459AC29-8CED-D243-AC7E-91C1FF8702C9}"/>
              </a:ext>
            </a:extLst>
          </p:cNvPr>
          <p:cNvSpPr txBox="1"/>
          <p:nvPr/>
        </p:nvSpPr>
        <p:spPr>
          <a:xfrm>
            <a:off x="1172817" y="2126974"/>
            <a:ext cx="16437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14 day Forecast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AF7EFF7-6C21-4A4C-BE4D-95B0812931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2439487"/>
            <a:ext cx="4499113" cy="286237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4757C7C-1BC8-DE4F-9D13-2FE5DBE49F6C}"/>
              </a:ext>
            </a:extLst>
          </p:cNvPr>
          <p:cNvSpPr txBox="1"/>
          <p:nvPr/>
        </p:nvSpPr>
        <p:spPr>
          <a:xfrm>
            <a:off x="6410356" y="2070155"/>
            <a:ext cx="15936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42 day forecast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67E47AE-6325-0D42-9FFA-BD575EAC050B}"/>
              </a:ext>
            </a:extLst>
          </p:cNvPr>
          <p:cNvSpPr txBox="1"/>
          <p:nvPr/>
        </p:nvSpPr>
        <p:spPr>
          <a:xfrm>
            <a:off x="6713601" y="5594920"/>
            <a:ext cx="388151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Min ASE was 193,428, Max was 435,798</a:t>
            </a:r>
          </a:p>
          <a:p>
            <a:r>
              <a:rPr lang="en-US" dirty="0"/>
              <a:t>Mean was 267,922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4B2231B-DFF6-414A-97BF-DB7CF3C3C948}"/>
              </a:ext>
            </a:extLst>
          </p:cNvPr>
          <p:cNvSpPr txBox="1"/>
          <p:nvPr/>
        </p:nvSpPr>
        <p:spPr>
          <a:xfrm>
            <a:off x="1487912" y="5628260"/>
            <a:ext cx="393280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Min ASE was 41,453, Max was 2,260,058</a:t>
            </a:r>
          </a:p>
          <a:p>
            <a:r>
              <a:rPr lang="en-US" dirty="0"/>
              <a:t>Mean was 479,766</a:t>
            </a:r>
          </a:p>
        </p:txBody>
      </p:sp>
    </p:spTree>
    <p:extLst>
      <p:ext uri="{BB962C8B-B14F-4D97-AF65-F5344CB8AC3E}">
        <p14:creationId xmlns:p14="http://schemas.microsoft.com/office/powerpoint/2010/main" val="41287346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7CD29E-270B-AD42-93A7-68B39AF6B6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AZ Forecast: Model 1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5BF9928-EBB7-4240-ABFA-89A0D80E7066}"/>
              </a:ext>
            </a:extLst>
          </p:cNvPr>
          <p:cNvSpPr txBox="1"/>
          <p:nvPr/>
        </p:nvSpPr>
        <p:spPr>
          <a:xfrm>
            <a:off x="581192" y="2122213"/>
            <a:ext cx="5514808" cy="19902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Account for a lag of 7 like the US Data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Include an ARIMA 1 to reduce effect of spikes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AIC selects an ARIMA (1,1,1) model with S = 7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(1+.16B)(1-B)(1-B^7)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(1</a:t>
            </a:r>
            <a:r>
              <a:rPr lang="en-US" dirty="0">
                <a:latin typeface="Symbol" panose="05050102010706020507" pitchFamily="18" charset="2"/>
                <a:cs typeface="Times New Roman" panose="02020603050405020304" pitchFamily="18" charset="0"/>
              </a:rPr>
              <a:t>-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.9B) a</a:t>
            </a:r>
            <a:r>
              <a:rPr lang="en-US" baseline="-25000" dirty="0">
                <a:latin typeface="Symbol" panose="05050102010706020507" pitchFamily="18" charset="2"/>
                <a:cs typeface="Times New Roman" panose="02020603050405020304" pitchFamily="18" charset="0"/>
              </a:rPr>
              <a:t>t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baseline="-25000" dirty="0">
              <a:latin typeface="Symbol" panose="05050102010706020507" pitchFamily="18" charset="2"/>
              <a:cs typeface="Times New Roman" panose="02020603050405020304" pitchFamily="18" charset="0"/>
            </a:endParaRPr>
          </a:p>
          <a:p>
            <a:r>
              <a:rPr lang="en-US" baseline="-25000" dirty="0">
                <a:latin typeface="Symbol" panose="05050102010706020507" pitchFamily="18" charset="2"/>
                <a:cs typeface="Times New Roman" panose="02020603050405020304" pitchFamily="18" charset="0"/>
              </a:rPr>
              <a:t>* </a:t>
            </a:r>
            <a:r>
              <a:rPr lang="en-US" sz="3200" baseline="-25000" dirty="0">
                <a:cs typeface="Times New Roman" panose="02020603050405020304" pitchFamily="18" charset="0"/>
              </a:rPr>
              <a:t>Estimate suggests we regress to the the mean</a:t>
            </a:r>
            <a:endParaRPr lang="en-US" baseline="-25000" dirty="0">
              <a:latin typeface="Symbol" panose="05050102010706020507" pitchFamily="18" charset="2"/>
              <a:cs typeface="Times New Roman" panose="02020603050405020304" pitchFamily="18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48A69F7-71C9-EB44-BCF3-891480E984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1018" y="1941020"/>
            <a:ext cx="4200330" cy="451811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3702FB8-17D8-4A46-8A3A-96584E7066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0652" y="3957836"/>
            <a:ext cx="5073070" cy="2900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29414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7CD29E-270B-AD42-93A7-68B39AF6B6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AZ Forecast: Model 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AC9592-DCE1-154C-A3BA-FEF7A10D53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3" y="2180496"/>
            <a:ext cx="5514808" cy="3678303"/>
          </a:xfrm>
        </p:spPr>
        <p:txBody>
          <a:bodyPr/>
          <a:lstStyle/>
          <a:p>
            <a:r>
              <a:rPr lang="en-US" dirty="0"/>
              <a:t>Assumes stationary seasonality</a:t>
            </a:r>
          </a:p>
          <a:p>
            <a:r>
              <a:rPr lang="en-US" dirty="0"/>
              <a:t>AIC Selected ARMA (1,1) with S=7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(1+.16B)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(1</a:t>
            </a:r>
            <a:r>
              <a:rPr lang="en-US" dirty="0">
                <a:latin typeface="Symbol" panose="05050102010706020507" pitchFamily="18" charset="2"/>
                <a:cs typeface="Times New Roman" panose="02020603050405020304" pitchFamily="18" charset="0"/>
              </a:rPr>
              <a:t>-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.9B) a</a:t>
            </a:r>
            <a:r>
              <a:rPr lang="en-US" baseline="-25000" dirty="0">
                <a:latin typeface="Symbol" panose="05050102010706020507" pitchFamily="18" charset="2"/>
                <a:cs typeface="Times New Roman" panose="02020603050405020304" pitchFamily="18" charset="0"/>
              </a:rPr>
              <a:t>t</a:t>
            </a:r>
          </a:p>
          <a:p>
            <a:r>
              <a:rPr lang="en-US" sz="2000" baseline="-25000" dirty="0">
                <a:cs typeface="Times New Roman" panose="02020603050405020304" pitchFamily="18" charset="0"/>
              </a:rPr>
              <a:t>Forecast accounts for continued trend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B2806A7-0372-4143-9079-811CF50284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79873" y="2417652"/>
            <a:ext cx="5234936" cy="3441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64405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7CD29E-270B-AD42-93A7-68B39AF6B6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AZ Forecast:  Short and Long Term ASE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2D88CC2-81C7-EA40-AC81-BF42A8E4FE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1104" y="2361095"/>
            <a:ext cx="4824896" cy="317161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8DBF47D-3E09-F344-B8C0-482B313827AE}"/>
              </a:ext>
            </a:extLst>
          </p:cNvPr>
          <p:cNvSpPr txBox="1"/>
          <p:nvPr/>
        </p:nvSpPr>
        <p:spPr>
          <a:xfrm>
            <a:off x="1669774" y="1991763"/>
            <a:ext cx="12023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14 day ASE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79D5F37-772C-1143-8833-2C5E52F6AFA2}"/>
              </a:ext>
            </a:extLst>
          </p:cNvPr>
          <p:cNvSpPr txBox="1"/>
          <p:nvPr/>
        </p:nvSpPr>
        <p:spPr>
          <a:xfrm>
            <a:off x="2007704" y="5744817"/>
            <a:ext cx="310886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Min ASE is 383.5, Max is 6026.6</a:t>
            </a:r>
          </a:p>
          <a:p>
            <a:r>
              <a:rPr lang="en-US" dirty="0"/>
              <a:t>Mean is 1668.6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D4150D2-8B65-BE43-B030-AD2C6DC087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95050" y="2267706"/>
            <a:ext cx="5161098" cy="339261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A8D01944-413C-794E-BC82-A753FBA7EE3D}"/>
              </a:ext>
            </a:extLst>
          </p:cNvPr>
          <p:cNvSpPr txBox="1"/>
          <p:nvPr/>
        </p:nvSpPr>
        <p:spPr>
          <a:xfrm>
            <a:off x="6877878" y="1948070"/>
            <a:ext cx="12696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42-Day ASE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28AD06B-2EAE-4E49-AFB5-EFE7FA634FC4}"/>
              </a:ext>
            </a:extLst>
          </p:cNvPr>
          <p:cNvSpPr txBox="1"/>
          <p:nvPr/>
        </p:nvSpPr>
        <p:spPr>
          <a:xfrm>
            <a:off x="6593089" y="5744817"/>
            <a:ext cx="310886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Min ASE is 467.6, Max is 1992.0</a:t>
            </a:r>
          </a:p>
          <a:p>
            <a:r>
              <a:rPr lang="en-US" dirty="0"/>
              <a:t>Mean is 1171.1</a:t>
            </a:r>
          </a:p>
        </p:txBody>
      </p:sp>
    </p:spTree>
    <p:extLst>
      <p:ext uri="{BB962C8B-B14F-4D97-AF65-F5344CB8AC3E}">
        <p14:creationId xmlns:p14="http://schemas.microsoft.com/office/powerpoint/2010/main" val="315435197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241201-AADE-1C49-B88F-BC5F957C94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Next Steps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BAE58D-C80E-C649-904B-A9F223B629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Explore Multivariate forecasts including hospitalizations, positive/negative cases, as well as positive percentage rate. </a:t>
            </a:r>
          </a:p>
          <a:p>
            <a:r>
              <a:rPr lang="en-US" dirty="0"/>
              <a:t>Explore VAR and Neural Nets to better forecast performance over time</a:t>
            </a:r>
          </a:p>
        </p:txBody>
      </p:sp>
    </p:spTree>
    <p:extLst>
      <p:ext uri="{BB962C8B-B14F-4D97-AF65-F5344CB8AC3E}">
        <p14:creationId xmlns:p14="http://schemas.microsoft.com/office/powerpoint/2010/main" val="46060270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254D686-197A-A745-A123-F3DFA5EC4DA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Appendix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112C64FA-3654-6848-A304-2563BAD96A9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718218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BAC2C4-ADE9-6D40-91A3-6E999762B6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EDA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6A31F1A-3391-D74C-B0D0-6376B020FB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3360" y="2122356"/>
            <a:ext cx="5214152" cy="346368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0E079B4-8D19-1848-AEB2-6E722F657F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05980" y="3246120"/>
            <a:ext cx="4986020" cy="344569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C9F39D6-9A21-F844-BD84-5B85F8D82074}"/>
              </a:ext>
            </a:extLst>
          </p:cNvPr>
          <p:cNvSpPr txBox="1"/>
          <p:nvPr/>
        </p:nvSpPr>
        <p:spPr>
          <a:xfrm>
            <a:off x="581192" y="3110720"/>
            <a:ext cx="3096728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Reviewing both a comparison of hospitalizations and cases over time with deaths, we have not seen a that deaths and hospitalizations have not spiked with the influx of new cases since June. </a:t>
            </a:r>
          </a:p>
        </p:txBody>
      </p:sp>
    </p:spTree>
    <p:extLst>
      <p:ext uri="{BB962C8B-B14F-4D97-AF65-F5344CB8AC3E}">
        <p14:creationId xmlns:p14="http://schemas.microsoft.com/office/powerpoint/2010/main" val="250258022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AE493E-239A-4241-9559-67EC2E3337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EDA</a:t>
            </a:r>
            <a:br>
              <a:rPr lang="en-US" dirty="0"/>
            </a:br>
            <a:endParaRPr lang="en-US" dirty="0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962833DD-7398-7243-B41B-E5D2B3AC7D9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342247" y="2741451"/>
            <a:ext cx="5412983" cy="296747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D834BC9-19B8-F54D-8CE6-B2AAFACF1C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39340" y="7079064"/>
            <a:ext cx="3909528" cy="214325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562ADC0-E19B-E44B-9461-5D34F17C9633}"/>
              </a:ext>
            </a:extLst>
          </p:cNvPr>
          <p:cNvSpPr txBox="1"/>
          <p:nvPr/>
        </p:nvSpPr>
        <p:spPr>
          <a:xfrm>
            <a:off x="581192" y="2292606"/>
            <a:ext cx="5514808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Looking specifically at the Arizona data, we have a couple of interesting findings. </a:t>
            </a:r>
          </a:p>
          <a:p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The amount of testing that took place grew exponentially.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The percentage of positive tests also seemed to increase over time, which suggests that around mid-may is when the virus started to spread in AZ.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While the positive cases have been high, the percent of deaths significantly decreased (meaning the number of deaths remained low.)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498689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F607E8-7C68-444E-BEC8-292A9D28D0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DATA SOURCE AND ATTRIBUTES USED TO CALCULATE POSITIVE PERCENTAGE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F0518E3-C7C2-764A-8934-D8E688930682}"/>
              </a:ext>
            </a:extLst>
          </p:cNvPr>
          <p:cNvSpPr/>
          <p:nvPr/>
        </p:nvSpPr>
        <p:spPr>
          <a:xfrm>
            <a:off x="581192" y="2149188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SOURCE: </a:t>
            </a:r>
            <a:r>
              <a:rPr lang="en-US" dirty="0"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HTTPS://covidtracking.com/data/download</a:t>
            </a: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CSV Files Downloaded:  </a:t>
            </a:r>
            <a:r>
              <a:rPr lang="en-US" dirty="0" err="1"/>
              <a:t>USDaily</a:t>
            </a:r>
            <a:r>
              <a:rPr lang="en-US" dirty="0"/>
              <a:t> and </a:t>
            </a:r>
            <a:r>
              <a:rPr lang="en-US" dirty="0" err="1"/>
              <a:t>AZDaily</a:t>
            </a:r>
            <a:r>
              <a:rPr lang="en-US" dirty="0"/>
              <a:t> </a:t>
            </a:r>
          </a:p>
          <a:p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7198774-3E09-4747-B962-DFFA7150E361}"/>
              </a:ext>
            </a:extLst>
          </p:cNvPr>
          <p:cNvSpPr/>
          <p:nvPr/>
        </p:nvSpPr>
        <p:spPr>
          <a:xfrm>
            <a:off x="1195137" y="2790236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 err="1"/>
              <a:t>posper</a:t>
            </a:r>
            <a:r>
              <a:rPr lang="en-US" dirty="0"/>
              <a:t> = (az2$positiveIncrease[40:140] / </a:t>
            </a:r>
          </a:p>
          <a:p>
            <a:r>
              <a:rPr lang="en-US" dirty="0"/>
              <a:t>az2$totalTestResultsIncrease[40:140])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212740C-6D70-A546-82F5-862281D8DA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5137" y="3505750"/>
            <a:ext cx="4509701" cy="293204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4BEFEC9-1125-064F-A054-51F8D255C628}"/>
              </a:ext>
            </a:extLst>
          </p:cNvPr>
          <p:cNvSpPr txBox="1"/>
          <p:nvPr/>
        </p:nvSpPr>
        <p:spPr>
          <a:xfrm>
            <a:off x="6487164" y="2041808"/>
            <a:ext cx="5910443" cy="46166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/>
              <a:t>[1] "date"                     "state"                   </a:t>
            </a:r>
          </a:p>
          <a:p>
            <a:r>
              <a:rPr lang="en-US" sz="1400" dirty="0"/>
              <a:t> [3] "positive"                 "negative"                </a:t>
            </a:r>
          </a:p>
          <a:p>
            <a:r>
              <a:rPr lang="en-US" sz="1400" dirty="0"/>
              <a:t> [5] "pending"                  "</a:t>
            </a:r>
            <a:r>
              <a:rPr lang="en-US" sz="1400" dirty="0" err="1"/>
              <a:t>hospitalizedCurrently</a:t>
            </a:r>
            <a:r>
              <a:rPr lang="en-US" sz="1400" dirty="0"/>
              <a:t>"   </a:t>
            </a:r>
          </a:p>
          <a:p>
            <a:r>
              <a:rPr lang="en-US" sz="1400" dirty="0"/>
              <a:t> [7] "</a:t>
            </a:r>
            <a:r>
              <a:rPr lang="en-US" sz="1400" dirty="0" err="1"/>
              <a:t>hospitalizedCumulative</a:t>
            </a:r>
            <a:r>
              <a:rPr lang="en-US" sz="1400" dirty="0"/>
              <a:t>"   "</a:t>
            </a:r>
            <a:r>
              <a:rPr lang="en-US" sz="1400" dirty="0" err="1"/>
              <a:t>inIcuCurrently</a:t>
            </a:r>
            <a:r>
              <a:rPr lang="en-US" sz="1400" dirty="0"/>
              <a:t>"          </a:t>
            </a:r>
          </a:p>
          <a:p>
            <a:r>
              <a:rPr lang="en-US" sz="1400" dirty="0"/>
              <a:t> [9] "</a:t>
            </a:r>
            <a:r>
              <a:rPr lang="en-US" sz="1400" dirty="0" err="1"/>
              <a:t>inIcuCumulative</a:t>
            </a:r>
            <a:r>
              <a:rPr lang="en-US" sz="1400" dirty="0"/>
              <a:t>"          "</a:t>
            </a:r>
            <a:r>
              <a:rPr lang="en-US" sz="1400" dirty="0" err="1"/>
              <a:t>onVentilatorCurrently</a:t>
            </a:r>
            <a:r>
              <a:rPr lang="en-US" sz="1400" dirty="0"/>
              <a:t>"   </a:t>
            </a:r>
          </a:p>
          <a:p>
            <a:r>
              <a:rPr lang="en-US" sz="1400" dirty="0"/>
              <a:t>[11] "</a:t>
            </a:r>
            <a:r>
              <a:rPr lang="en-US" sz="1400" dirty="0" err="1"/>
              <a:t>onVentilatorCumulative</a:t>
            </a:r>
            <a:r>
              <a:rPr lang="en-US" sz="1400" dirty="0"/>
              <a:t>"   "recovered"               </a:t>
            </a:r>
          </a:p>
          <a:p>
            <a:r>
              <a:rPr lang="en-US" sz="1400" dirty="0"/>
              <a:t>[13] "</a:t>
            </a:r>
            <a:r>
              <a:rPr lang="en-US" sz="1400" dirty="0" err="1"/>
              <a:t>dataQualityGrade</a:t>
            </a:r>
            <a:r>
              <a:rPr lang="en-US" sz="1400" dirty="0"/>
              <a:t>"         "</a:t>
            </a:r>
            <a:r>
              <a:rPr lang="en-US" sz="1400" dirty="0" err="1"/>
              <a:t>lastUpdateEt</a:t>
            </a:r>
            <a:r>
              <a:rPr lang="en-US" sz="1400" dirty="0"/>
              <a:t>"            </a:t>
            </a:r>
          </a:p>
          <a:p>
            <a:r>
              <a:rPr lang="en-US" sz="1400" dirty="0"/>
              <a:t>[15] "</a:t>
            </a:r>
            <a:r>
              <a:rPr lang="en-US" sz="1400" dirty="0" err="1"/>
              <a:t>dateModified</a:t>
            </a:r>
            <a:r>
              <a:rPr lang="en-US" sz="1400" dirty="0"/>
              <a:t>"             "</a:t>
            </a:r>
            <a:r>
              <a:rPr lang="en-US" sz="1400" dirty="0" err="1"/>
              <a:t>checkTimeEt</a:t>
            </a:r>
            <a:r>
              <a:rPr lang="en-US" sz="1400" dirty="0"/>
              <a:t>"             </a:t>
            </a:r>
          </a:p>
          <a:p>
            <a:r>
              <a:rPr lang="en-US" sz="1400" dirty="0"/>
              <a:t>[17] "death"                    "hospitalized"            </a:t>
            </a:r>
          </a:p>
          <a:p>
            <a:r>
              <a:rPr lang="en-US" sz="1400" dirty="0"/>
              <a:t>[19] "</a:t>
            </a:r>
            <a:r>
              <a:rPr lang="en-US" sz="1400" dirty="0" err="1"/>
              <a:t>dateChecked</a:t>
            </a:r>
            <a:r>
              <a:rPr lang="en-US" sz="1400" dirty="0"/>
              <a:t>"              "</a:t>
            </a:r>
            <a:r>
              <a:rPr lang="en-US" sz="1400" dirty="0" err="1"/>
              <a:t>totalTestsViral</a:t>
            </a:r>
            <a:r>
              <a:rPr lang="en-US" sz="1400" dirty="0"/>
              <a:t>"         </a:t>
            </a:r>
          </a:p>
          <a:p>
            <a:r>
              <a:rPr lang="en-US" sz="1400" dirty="0"/>
              <a:t>[21] "</a:t>
            </a:r>
            <a:r>
              <a:rPr lang="en-US" sz="1400" dirty="0" err="1"/>
              <a:t>positiveTestsViral</a:t>
            </a:r>
            <a:r>
              <a:rPr lang="en-US" sz="1400" dirty="0"/>
              <a:t>"       "</a:t>
            </a:r>
            <a:r>
              <a:rPr lang="en-US" sz="1400" dirty="0" err="1"/>
              <a:t>negativeTestsViral</a:t>
            </a:r>
            <a:r>
              <a:rPr lang="en-US" sz="1400" dirty="0"/>
              <a:t>"      </a:t>
            </a:r>
          </a:p>
          <a:p>
            <a:r>
              <a:rPr lang="en-US" sz="1400" dirty="0"/>
              <a:t>[23] "</a:t>
            </a:r>
            <a:r>
              <a:rPr lang="en-US" sz="1400" dirty="0" err="1"/>
              <a:t>positiveCasesViral</a:t>
            </a:r>
            <a:r>
              <a:rPr lang="en-US" sz="1400" dirty="0"/>
              <a:t>"       "</a:t>
            </a:r>
            <a:r>
              <a:rPr lang="en-US" sz="1400" dirty="0" err="1"/>
              <a:t>deathConfirmed</a:t>
            </a:r>
            <a:r>
              <a:rPr lang="en-US" sz="1400" dirty="0"/>
              <a:t>"          </a:t>
            </a:r>
          </a:p>
          <a:p>
            <a:r>
              <a:rPr lang="en-US" sz="1400" dirty="0"/>
              <a:t>[25] "</a:t>
            </a:r>
            <a:r>
              <a:rPr lang="en-US" sz="1400" dirty="0" err="1"/>
              <a:t>deathProbable</a:t>
            </a:r>
            <a:r>
              <a:rPr lang="en-US" sz="1400" dirty="0"/>
              <a:t>"            "</a:t>
            </a:r>
            <a:r>
              <a:rPr lang="en-US" sz="1400" dirty="0" err="1"/>
              <a:t>fips</a:t>
            </a:r>
            <a:r>
              <a:rPr lang="en-US" sz="1400" dirty="0"/>
              <a:t>"                    </a:t>
            </a:r>
          </a:p>
          <a:p>
            <a:r>
              <a:rPr lang="en-US" sz="1400" dirty="0"/>
              <a:t>[27]</a:t>
            </a:r>
            <a:r>
              <a:rPr lang="en-US" sz="1400" dirty="0">
                <a:highlight>
                  <a:srgbClr val="FFFF00"/>
                </a:highlight>
              </a:rPr>
              <a:t> "</a:t>
            </a:r>
            <a:r>
              <a:rPr lang="en-US" sz="1400" dirty="0" err="1">
                <a:highlight>
                  <a:srgbClr val="FFFF00"/>
                </a:highlight>
              </a:rPr>
              <a:t>positiveIncrease</a:t>
            </a:r>
            <a:r>
              <a:rPr lang="en-US" sz="1400" dirty="0">
                <a:highlight>
                  <a:srgbClr val="FFFF00"/>
                </a:highlight>
              </a:rPr>
              <a:t>"         </a:t>
            </a:r>
            <a:r>
              <a:rPr lang="en-US" sz="1400" dirty="0"/>
              <a:t>"</a:t>
            </a:r>
            <a:r>
              <a:rPr lang="en-US" sz="1400" dirty="0" err="1"/>
              <a:t>negativeIncrease</a:t>
            </a:r>
            <a:r>
              <a:rPr lang="en-US" sz="1400" dirty="0"/>
              <a:t>"        </a:t>
            </a:r>
          </a:p>
          <a:p>
            <a:r>
              <a:rPr lang="en-US" sz="1400" dirty="0"/>
              <a:t>[29] "total"                    "</a:t>
            </a:r>
            <a:r>
              <a:rPr lang="en-US" sz="1400" dirty="0" err="1"/>
              <a:t>totalTestResults</a:t>
            </a:r>
            <a:r>
              <a:rPr lang="en-US" sz="1400" dirty="0"/>
              <a:t>"        </a:t>
            </a:r>
          </a:p>
          <a:p>
            <a:r>
              <a:rPr lang="en-US" sz="1400" dirty="0"/>
              <a:t>[31] </a:t>
            </a:r>
            <a:r>
              <a:rPr lang="en-US" sz="1400" dirty="0">
                <a:highlight>
                  <a:srgbClr val="FFFF00"/>
                </a:highlight>
              </a:rPr>
              <a:t>"</a:t>
            </a:r>
            <a:r>
              <a:rPr lang="en-US" sz="1400" dirty="0" err="1">
                <a:highlight>
                  <a:srgbClr val="FFFF00"/>
                </a:highlight>
              </a:rPr>
              <a:t>totalTestResultsIncrease</a:t>
            </a:r>
            <a:r>
              <a:rPr lang="en-US" sz="1400" dirty="0">
                <a:highlight>
                  <a:srgbClr val="FFFF00"/>
                </a:highlight>
              </a:rPr>
              <a:t>" </a:t>
            </a:r>
            <a:r>
              <a:rPr lang="en-US" sz="1400" dirty="0"/>
              <a:t>"</a:t>
            </a:r>
            <a:r>
              <a:rPr lang="en-US" sz="1400" dirty="0" err="1"/>
              <a:t>posNeg</a:t>
            </a:r>
            <a:r>
              <a:rPr lang="en-US" sz="1400" dirty="0"/>
              <a:t>"                  </a:t>
            </a:r>
          </a:p>
          <a:p>
            <a:r>
              <a:rPr lang="en-US" sz="1400" dirty="0"/>
              <a:t>[33] "</a:t>
            </a:r>
            <a:r>
              <a:rPr lang="en-US" sz="1400" dirty="0" err="1"/>
              <a:t>deathIncrease</a:t>
            </a:r>
            <a:r>
              <a:rPr lang="en-US" sz="1400" dirty="0"/>
              <a:t>"            "</a:t>
            </a:r>
            <a:r>
              <a:rPr lang="en-US" sz="1400" dirty="0" err="1"/>
              <a:t>hospitalizedIncrease</a:t>
            </a:r>
            <a:r>
              <a:rPr lang="en-US" sz="1400" dirty="0"/>
              <a:t>"    </a:t>
            </a:r>
          </a:p>
          <a:p>
            <a:r>
              <a:rPr lang="en-US" sz="1400" dirty="0"/>
              <a:t>[35] "hash"                     "</a:t>
            </a:r>
            <a:r>
              <a:rPr lang="en-US" sz="1400" dirty="0" err="1"/>
              <a:t>commercialScore</a:t>
            </a:r>
            <a:r>
              <a:rPr lang="en-US" sz="1400" dirty="0"/>
              <a:t>"         </a:t>
            </a:r>
          </a:p>
          <a:p>
            <a:r>
              <a:rPr lang="en-US" sz="1400" dirty="0"/>
              <a:t>[37] "</a:t>
            </a:r>
            <a:r>
              <a:rPr lang="en-US" sz="1400" dirty="0" err="1"/>
              <a:t>negativeRegularScore</a:t>
            </a:r>
            <a:r>
              <a:rPr lang="en-US" sz="1400" dirty="0"/>
              <a:t>"     "</a:t>
            </a:r>
            <a:r>
              <a:rPr lang="en-US" sz="1400" dirty="0" err="1"/>
              <a:t>negativeScore</a:t>
            </a:r>
            <a:r>
              <a:rPr lang="en-US" sz="1400" dirty="0"/>
              <a:t>"           </a:t>
            </a:r>
          </a:p>
          <a:p>
            <a:r>
              <a:rPr lang="en-US" sz="1400" dirty="0"/>
              <a:t>[39] "</a:t>
            </a:r>
            <a:r>
              <a:rPr lang="en-US" sz="1400" dirty="0" err="1"/>
              <a:t>positiveScore</a:t>
            </a:r>
            <a:r>
              <a:rPr lang="en-US" sz="1400" dirty="0"/>
              <a:t>"            "score"                   </a:t>
            </a:r>
          </a:p>
          <a:p>
            <a:r>
              <a:rPr lang="en-US" sz="1400" dirty="0"/>
              <a:t>[41] "grade" </a:t>
            </a:r>
          </a:p>
        </p:txBody>
      </p:sp>
    </p:spTree>
    <p:extLst>
      <p:ext uri="{BB962C8B-B14F-4D97-AF65-F5344CB8AC3E}">
        <p14:creationId xmlns:p14="http://schemas.microsoft.com/office/powerpoint/2010/main" val="56105540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B28A5D-F874-CF4E-8BB9-6B80ED0A4B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Eda plots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D2E8C02-122C-2149-8265-3DC968D07C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4090" y="1816349"/>
            <a:ext cx="3092450" cy="202433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EE920A5-D34B-5F4E-8F34-2D59D5034B87}"/>
              </a:ext>
            </a:extLst>
          </p:cNvPr>
          <p:cNvSpPr txBox="1"/>
          <p:nvPr/>
        </p:nvSpPr>
        <p:spPr>
          <a:xfrm>
            <a:off x="581192" y="3942381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/>
              <a:t>CUMULATIVE NEGATIVE/POSITIVE CASES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7327974-D22A-824F-8BE2-FF9102978C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2092" y="4413411"/>
            <a:ext cx="2803634" cy="185822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032522C-CC96-1547-861E-6E6A1A4BC1CC}"/>
              </a:ext>
            </a:extLst>
          </p:cNvPr>
          <p:cNvSpPr txBox="1"/>
          <p:nvPr/>
        </p:nvSpPr>
        <p:spPr>
          <a:xfrm>
            <a:off x="381000" y="6293919"/>
            <a:ext cx="6096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dirty="0"/>
              <a:t>Once the data stabilizes there seems to be a trend, that as the ratio of neg/pos decreases, that positives are increasing relative to negatives. 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A49A8FA-864F-FE47-A706-5488C1A485C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35083" y="2377043"/>
            <a:ext cx="3092450" cy="203636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428D0105-60BE-6E41-BB12-9FE573B10EF9}"/>
              </a:ext>
            </a:extLst>
          </p:cNvPr>
          <p:cNvSpPr txBox="1"/>
          <p:nvPr/>
        </p:nvSpPr>
        <p:spPr>
          <a:xfrm>
            <a:off x="7845461" y="1900622"/>
            <a:ext cx="407169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Increase in Positive Cases over Time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34D693C4-80CE-0147-A188-250443E0399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24852" y="4730591"/>
            <a:ext cx="3312913" cy="2127409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4A236AFC-9D6A-E444-B3E3-BAF2AB9D2DAC}"/>
              </a:ext>
            </a:extLst>
          </p:cNvPr>
          <p:cNvSpPr txBox="1"/>
          <p:nvPr/>
        </p:nvSpPr>
        <p:spPr>
          <a:xfrm>
            <a:off x="7858762" y="4361259"/>
            <a:ext cx="407169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Increase in Negative Cases over Time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D4E0706-E910-1149-B6BD-F50748FEAA15}"/>
              </a:ext>
            </a:extLst>
          </p:cNvPr>
          <p:cNvSpPr txBox="1"/>
          <p:nvPr/>
        </p:nvSpPr>
        <p:spPr>
          <a:xfrm>
            <a:off x="4709160" y="2057400"/>
            <a:ext cx="18769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Cumulative Death</a:t>
            </a:r>
          </a:p>
        </p:txBody>
      </p:sp>
    </p:spTree>
    <p:extLst>
      <p:ext uri="{BB962C8B-B14F-4D97-AF65-F5344CB8AC3E}">
        <p14:creationId xmlns:p14="http://schemas.microsoft.com/office/powerpoint/2010/main" val="204403474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309719-9114-8A4F-84FC-00585941DB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Using the Positive Percentage Calculation, 4 Models were Fit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15F79F0-09C4-0A42-9C04-7121004C89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09648" y="2224730"/>
            <a:ext cx="5456185" cy="354742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4708EA1-974A-0841-A6F1-42994E0E3261}"/>
              </a:ext>
            </a:extLst>
          </p:cNvPr>
          <p:cNvSpPr txBox="1"/>
          <p:nvPr/>
        </p:nvSpPr>
        <p:spPr>
          <a:xfrm>
            <a:off x="685800" y="4070437"/>
            <a:ext cx="416242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 err="1"/>
              <a:t>posper</a:t>
            </a:r>
            <a:r>
              <a:rPr lang="en-US" dirty="0"/>
              <a:t> = (az2$positiveIncrease[40:140] / </a:t>
            </a:r>
          </a:p>
          <a:p>
            <a:r>
              <a:rPr lang="en-US" dirty="0"/>
              <a:t>az2$totalTestResultsIncrease[40:140])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5941D34-38C1-6947-B8D4-506C96C43842}"/>
              </a:ext>
            </a:extLst>
          </p:cNvPr>
          <p:cNvSpPr txBox="1"/>
          <p:nvPr/>
        </p:nvSpPr>
        <p:spPr>
          <a:xfrm>
            <a:off x="1628774" y="3348680"/>
            <a:ext cx="227647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Positive Percentage</a:t>
            </a:r>
          </a:p>
        </p:txBody>
      </p:sp>
    </p:spTree>
    <p:extLst>
      <p:ext uri="{BB962C8B-B14F-4D97-AF65-F5344CB8AC3E}">
        <p14:creationId xmlns:p14="http://schemas.microsoft.com/office/powerpoint/2010/main" val="180436579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146A19-3437-954A-95A1-1BAF9E2879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The ARMA(3,1) has the lowest ASE (ASE for Model 4</a:t>
            </a:r>
            <a:br>
              <a:rPr lang="en-US" dirty="0"/>
            </a:br>
            <a:r>
              <a:rPr lang="en-US" dirty="0"/>
              <a:t>not yet calculated)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4D9278C-117A-0442-8038-56DCD470F8F7}"/>
              </a:ext>
            </a:extLst>
          </p:cNvPr>
          <p:cNvSpPr txBox="1"/>
          <p:nvPr/>
        </p:nvSpPr>
        <p:spPr>
          <a:xfrm>
            <a:off x="371475" y="1998493"/>
            <a:ext cx="5993949" cy="45243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Model 1: ARMA(3,1)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Phi = 0.77921206 -0.04876885  0.23976441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Theta = 0.5975179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AVAR = 0.0024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Model 2: ARMA(1,1)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Phi = 0.9814926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Theta = 0.7445438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AVAR = 0.0026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Model 3:  ARIMA(6,1,0)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Phi = -0.8083 -0.7075 -0.4040 -0.4033 -0.4287 -0.2714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AVAR = 0.00226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Model 4: ARUMA(3,0,1)s=7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Phi = -0.14734572  0.07743428  0.30573178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Theta = -0.1703865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AVAR = 0.0034</a:t>
            </a:r>
          </a:p>
          <a:p>
            <a:r>
              <a:rPr lang="en-US" b="1" dirty="0"/>
              <a:t>Mean(</a:t>
            </a:r>
            <a:r>
              <a:rPr lang="en-US" b="1" dirty="0" err="1"/>
              <a:t>posper</a:t>
            </a:r>
            <a:r>
              <a:rPr lang="en-US" b="1" dirty="0"/>
              <a:t>) = 0.162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95E3EBD-F9A3-7541-A915-68DB93E43524}"/>
              </a:ext>
            </a:extLst>
          </p:cNvPr>
          <p:cNvSpPr txBox="1"/>
          <p:nvPr/>
        </p:nvSpPr>
        <p:spPr>
          <a:xfrm>
            <a:off x="7268161" y="1842402"/>
            <a:ext cx="6096000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/>
              <a:t>[1] "So, In Summary, the ASE Values Are:"</a:t>
            </a:r>
          </a:p>
          <a:p>
            <a:r>
              <a:rPr lang="en-US" sz="1200" dirty="0"/>
              <a:t>&gt; print(paste('</a:t>
            </a:r>
            <a:r>
              <a:rPr lang="en-US" sz="1200" dirty="0" err="1"/>
              <a:t>Arma</a:t>
            </a:r>
            <a:r>
              <a:rPr lang="en-US" sz="1200" dirty="0"/>
              <a:t>(1,1):', ASE11))</a:t>
            </a:r>
          </a:p>
          <a:p>
            <a:r>
              <a:rPr lang="en-US" sz="1200" dirty="0"/>
              <a:t>[1] "</a:t>
            </a:r>
            <a:r>
              <a:rPr lang="en-US" sz="1200" dirty="0" err="1"/>
              <a:t>Arma</a:t>
            </a:r>
            <a:r>
              <a:rPr lang="en-US" sz="1200" dirty="0"/>
              <a:t>(1,1): 0.0026056877866528"</a:t>
            </a:r>
          </a:p>
          <a:p>
            <a:r>
              <a:rPr lang="en-US" sz="1200" b="1" dirty="0"/>
              <a:t>&gt; print(paste('</a:t>
            </a:r>
            <a:r>
              <a:rPr lang="en-US" sz="1200" b="1" dirty="0" err="1"/>
              <a:t>Arma</a:t>
            </a:r>
            <a:r>
              <a:rPr lang="en-US" sz="1200" b="1" dirty="0"/>
              <a:t>(3,1):', ASE31))</a:t>
            </a:r>
          </a:p>
          <a:p>
            <a:r>
              <a:rPr lang="en-US" sz="1200" b="1" dirty="0"/>
              <a:t>[1] "</a:t>
            </a:r>
            <a:r>
              <a:rPr lang="en-US" sz="1200" b="1" dirty="0" err="1"/>
              <a:t>Arma</a:t>
            </a:r>
            <a:r>
              <a:rPr lang="en-US" sz="1200" b="1" dirty="0"/>
              <a:t>(3,1): 0.00249414972410202"</a:t>
            </a:r>
          </a:p>
          <a:p>
            <a:r>
              <a:rPr lang="en-US" sz="1200" dirty="0"/>
              <a:t>&gt; print(paste('Arima(6,1,0):', ASENS))</a:t>
            </a:r>
          </a:p>
          <a:p>
            <a:r>
              <a:rPr lang="en-US" sz="1200" dirty="0"/>
              <a:t>[1] "Arima(6,1,0): 0.0291083749638043"</a:t>
            </a:r>
          </a:p>
          <a:p>
            <a:r>
              <a:rPr lang="en-US" sz="1200" dirty="0"/>
              <a:t>&gt; print(paste('</a:t>
            </a:r>
            <a:r>
              <a:rPr lang="en-US" sz="1200" dirty="0" err="1"/>
              <a:t>Aruma</a:t>
            </a:r>
            <a:r>
              <a:rPr lang="en-US" sz="1200" dirty="0"/>
              <a:t>(3,0,1)s=7:', ASEs7))</a:t>
            </a:r>
          </a:p>
          <a:p>
            <a:r>
              <a:rPr lang="en-US" sz="1200" dirty="0"/>
              <a:t>Error in paste("</a:t>
            </a:r>
            <a:r>
              <a:rPr lang="en-US" sz="1200" dirty="0" err="1"/>
              <a:t>Aruma</a:t>
            </a:r>
            <a:r>
              <a:rPr lang="en-US" sz="1200" dirty="0"/>
              <a:t>(3,0,1)s=7:", ASEs7) : object 'ASEs7' not found</a:t>
            </a:r>
          </a:p>
        </p:txBody>
      </p:sp>
      <p:sp>
        <p:nvSpPr>
          <p:cNvPr id="7" name="Arrow: Right 9">
            <a:extLst>
              <a:ext uri="{FF2B5EF4-FFF2-40B4-BE49-F238E27FC236}">
                <a16:creationId xmlns:a16="http://schemas.microsoft.com/office/drawing/2014/main" id="{5EDC4ECD-9770-C24F-BD1F-EB38648A7E4D}"/>
              </a:ext>
            </a:extLst>
          </p:cNvPr>
          <p:cNvSpPr/>
          <p:nvPr/>
        </p:nvSpPr>
        <p:spPr>
          <a:xfrm>
            <a:off x="5725887" y="2162472"/>
            <a:ext cx="1066800" cy="17496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557374F-27C8-1C48-A73E-49E54C3A30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40898" y="3596728"/>
            <a:ext cx="4769910" cy="2926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9497190"/>
      </p:ext>
    </p:extLst>
  </p:cSld>
  <p:clrMapOvr>
    <a:masterClrMapping/>
  </p:clrMapOvr>
</p:sld>
</file>

<file path=ppt/theme/theme1.xml><?xml version="1.0" encoding="utf-8"?>
<a:theme xmlns:a="http://schemas.openxmlformats.org/drawingml/2006/main" name="Dividend">
  <a:themeElements>
    <a:clrScheme name="Dividend">
      <a:dk1>
        <a:sysClr val="windowText" lastClr="000000"/>
      </a:dk1>
      <a:lt1>
        <a:sysClr val="window" lastClr="FFFFFF"/>
      </a:lt1>
      <a:dk2>
        <a:srgbClr val="3D3D3D"/>
      </a:dk2>
      <a:lt2>
        <a:srgbClr val="EBEBEB"/>
      </a:lt2>
      <a:accent1>
        <a:srgbClr val="4D1434"/>
      </a:accent1>
      <a:accent2>
        <a:srgbClr val="903163"/>
      </a:accent2>
      <a:accent3>
        <a:srgbClr val="B2324B"/>
      </a:accent3>
      <a:accent4>
        <a:srgbClr val="969FA7"/>
      </a:accent4>
      <a:accent5>
        <a:srgbClr val="66B1CE"/>
      </a:accent5>
      <a:accent6>
        <a:srgbClr val="40619D"/>
      </a:accent6>
      <a:hlink>
        <a:srgbClr val="828282"/>
      </a:hlink>
      <a:folHlink>
        <a:srgbClr val="A5A5A5"/>
      </a:folHlink>
    </a:clrScheme>
    <a:fontScheme name="Dividend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ividend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ividend" id="{9697A71B-4AB7-4A1A-BD5B-BB2D22835B57}" vid="{C21699FF-00E4-43C8-BBCC-D7E5536C371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Dividend</Template>
  <TotalTime>1634</TotalTime>
  <Words>1272</Words>
  <Application>Microsoft Macintosh PowerPoint</Application>
  <PresentationFormat>Widescreen</PresentationFormat>
  <Paragraphs>141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6" baseType="lpstr">
      <vt:lpstr>Arial</vt:lpstr>
      <vt:lpstr>Gill Sans MT</vt:lpstr>
      <vt:lpstr>Symbol</vt:lpstr>
      <vt:lpstr>Times New Roman</vt:lpstr>
      <vt:lpstr>Wingdings 2</vt:lpstr>
      <vt:lpstr>Dividend</vt:lpstr>
      <vt:lpstr>Covid-19 Forecasts: US and Arizona </vt:lpstr>
      <vt:lpstr>Data source</vt:lpstr>
      <vt:lpstr>US &amp; AZ Data detail</vt:lpstr>
      <vt:lpstr>EDA</vt:lpstr>
      <vt:lpstr>Data Stationarity</vt:lpstr>
      <vt:lpstr>Spectral densities and ACFs</vt:lpstr>
      <vt:lpstr>US Forecasts: Model 1</vt:lpstr>
      <vt:lpstr>US Forecast: Model 2</vt:lpstr>
      <vt:lpstr>Model 2: Short Term and Long Term Window</vt:lpstr>
      <vt:lpstr>AZ Forecast: Model 1</vt:lpstr>
      <vt:lpstr>AZ Forecast: Model 2</vt:lpstr>
      <vt:lpstr>AZ Forecast:  Short and Long Term ASE</vt:lpstr>
      <vt:lpstr>Next Steps</vt:lpstr>
      <vt:lpstr>Appendix</vt:lpstr>
      <vt:lpstr>EDA</vt:lpstr>
      <vt:lpstr>EDA </vt:lpstr>
      <vt:lpstr>DATA SOURCE AND ATTRIBUTES USED TO CALCULATE POSITIVE PERCENTAGE</vt:lpstr>
      <vt:lpstr>Eda plots</vt:lpstr>
      <vt:lpstr>Using the Positive Percentage Calculation, 4 Models were Fit</vt:lpstr>
      <vt:lpstr>The ARMA(3,1) has the lowest ASE (ASE for Model 4 not yet calculated)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Covid-19 Forecasts: US and Arizona </dc:title>
  <dc:creator>Clark, Daniel</dc:creator>
  <cp:lastModifiedBy>Clark, Daniel</cp:lastModifiedBy>
  <cp:revision>24</cp:revision>
  <dcterms:created xsi:type="dcterms:W3CDTF">2020-07-24T14:16:45Z</dcterms:created>
  <dcterms:modified xsi:type="dcterms:W3CDTF">2020-07-26T02:38:58Z</dcterms:modified>
</cp:coreProperties>
</file>